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8" r:id="rId5"/>
    <p:sldId id="273" r:id="rId6"/>
    <p:sldId id="275" r:id="rId7"/>
    <p:sldId id="259" r:id="rId8"/>
    <p:sldId id="282" r:id="rId9"/>
    <p:sldId id="289" r:id="rId10"/>
    <p:sldId id="287" r:id="rId11"/>
    <p:sldId id="281" r:id="rId12"/>
    <p:sldId id="290" r:id="rId13"/>
    <p:sldId id="291" r:id="rId14"/>
    <p:sldId id="278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 autoAdjust="0"/>
  </p:normalViewPr>
  <p:slideViewPr>
    <p:cSldViewPr snapToGrid="0">
      <p:cViewPr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92" d="100"/>
          <a:sy n="92" d="100"/>
        </p:scale>
        <p:origin x="3732" y="3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CE7C3759-1457-46FB-8F72-9FC969C2E29E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F757874-EF65-4B61-B062-40C932C8129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7D9B200B-A8D1-468B-9DFE-62D3FE64DF4B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6937E2AA-278D-0B48-A5DE-00B1FC5BDAF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4928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783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01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654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0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163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1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5pPr>
          </a:lstStyle>
          <a:p>
            <a:pPr lvl="0" rtl="0"/>
            <a:r>
              <a:rPr lang="es-ES" noProof="0"/>
              <a:t>Haga clic para agregar contenido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Haga clic en el icono para agregar una tabla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E44B7D3-4E5F-4D2D-95A7-00CB23AE3693}" type="datetime1">
              <a:rPr lang="es-ES" noProof="0" smtClean="0"/>
              <a:t>01/07/2025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74304D8-B3C1-44E8-83A0-18D09C3315E3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8B877DD-8742-486F-9DF2-6E05DD1B1915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1800"/>
            </a:lvl1pPr>
            <a:lvl2pPr marL="457200" indent="0" algn="ctr">
              <a:buNone/>
              <a:defRPr lang="es-ES"/>
            </a:lvl2pPr>
            <a:lvl3pPr marL="914400" indent="0" algn="ctr">
              <a:buNone/>
              <a:defRPr lang="es-ES"/>
            </a:lvl3pPr>
            <a:lvl4pPr marL="1371600" indent="0" algn="ctr">
              <a:buNone/>
              <a:defRPr lang="es-ES"/>
            </a:lvl4pPr>
            <a:lvl5pPr marL="1828800" indent="0" algn="ctr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s-ES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DE524E6-256B-444F-889B-C4E16C230803}" type="datetime1">
              <a:rPr lang="es-ES" noProof="0" smtClean="0"/>
              <a:t>01/07/2025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es-ES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C945262-380D-499B-9A2C-B768E51E74AC}" type="datetime1">
              <a:rPr lang="es-ES" noProof="0" smtClean="0"/>
              <a:t>01/07/2025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2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9E7B6F4F-BD40-49AE-8CDB-F85286DCBC25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8012F2-2208-4E0F-BD21-37216A73E577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ítulo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es-ES"/>
            </a:lvl1pPr>
            <a:lvl2pPr marL="457200" indent="0">
              <a:buNone/>
              <a:defRPr lang="es-ES"/>
            </a:lvl2pPr>
            <a:lvl3pPr marL="914400" indent="0">
              <a:buNone/>
              <a:defRPr lang="es-ES"/>
            </a:lvl3pPr>
            <a:lvl4pPr marL="1371600" indent="0">
              <a:buNone/>
              <a:defRPr lang="es-ES"/>
            </a:lvl4pPr>
            <a:lvl5pPr marL="1828800" indent="0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5D619BB-44C9-414B-8224-FAB07D5430B6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0A4004B-EE33-447C-A7D1-B506C4EC528D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5ECCB5A-02F8-4443-8D49-35774A182830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es-ES" sz="1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B0A5D68-46DB-4085-AAF2-A56B60A4CCDB}" type="datetime1">
              <a:rPr lang="es-ES" smtClean="0"/>
              <a:t>01/07/2025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029776CB-D9FC-4A62-98FF-11EE2BA9AC6D}" type="datetime1">
              <a:rPr lang="es-ES" noProof="0" smtClean="0"/>
              <a:t>01/07/2025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jemplo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23974"/>
            <a:ext cx="9144000" cy="4238625"/>
          </a:xfrm>
          <a:noFill/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r>
              <a:rPr lang="es-MX" b="1" dirty="0"/>
              <a:t>HTTP, HTTPS, métodos de petición, códigos de estado y estructura de URL</a:t>
            </a:r>
            <a:br>
              <a:rPr lang="es-MX" b="1" dirty="0"/>
            </a:br>
            <a:br>
              <a:rPr lang="es-MX" b="1" dirty="0"/>
            </a:br>
            <a:r>
              <a:rPr lang="es-MX" sz="2000" b="1" dirty="0"/>
              <a:t>Diaz </a:t>
            </a:r>
            <a:r>
              <a:rPr lang="es-MX" sz="2000" b="1" dirty="0" err="1"/>
              <a:t>Gonzalez</a:t>
            </a:r>
            <a:r>
              <a:rPr lang="es-MX" sz="2000" b="1" dirty="0"/>
              <a:t> Paul Omar</a:t>
            </a:r>
            <a:br>
              <a:rPr lang="es-MX" sz="2000" b="1" dirty="0"/>
            </a:br>
            <a:r>
              <a:rPr lang="es-MX" sz="2000" b="1" dirty="0"/>
              <a:t>01/07/2025</a:t>
            </a:r>
            <a:br>
              <a:rPr lang="es-MX" sz="2000" b="1" dirty="0"/>
            </a:br>
            <a:r>
              <a:rPr lang="es-MX" sz="2000" b="1" dirty="0"/>
              <a:t>Actividad 1 - Protocolos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Conclusiones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ED9A2B-9298-4EDD-B7B1-15E3701C4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175" y="2560200"/>
            <a:ext cx="1006539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es la base de la comunicación en la web y define cómo los clientes y servidores interactúan.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 métodos de petición permiten manipular recursos de forma estructurada.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 códigos de estado son esenciales para el diagnóstico y control de errores.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 mejora la seguridad mediante cifrado.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Comprender la diferencia entre URL, URI e hipervínculo es clave para desarrollar o navegar sitios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Las herramientas del navegador permiten observar cómo funciona realmente la web "por dentro".</a:t>
            </a:r>
          </a:p>
        </p:txBody>
      </p:sp>
    </p:spTree>
    <p:extLst>
      <p:ext uri="{BB962C8B-B14F-4D97-AF65-F5344CB8AC3E}">
        <p14:creationId xmlns:p14="http://schemas.microsoft.com/office/powerpoint/2010/main" val="404670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rtl="0"/>
            <a:r>
              <a:rPr lang="es-ES"/>
              <a:t>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Brita Tamm</a:t>
            </a:r>
          </a:p>
          <a:p>
            <a:pPr rtl="0"/>
            <a:r>
              <a:rPr lang="es-ES"/>
              <a:t>502-555-0152</a:t>
            </a:r>
          </a:p>
          <a:p>
            <a:pPr rtl="0"/>
            <a:r>
              <a:rPr lang="es-ES"/>
              <a:t>brita@firstupconsultants.com</a:t>
            </a:r>
          </a:p>
          <a:p>
            <a:pPr rtl="0"/>
            <a:r>
              <a:rPr lang="es-ES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019714"/>
            <a:ext cx="4986068" cy="5295361"/>
          </a:xfrm>
          <a:noFill/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b="1" dirty="0"/>
              <a:t>¿Qué es el protocolo HTTP?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b="1" dirty="0"/>
              <a:t>Métodos de petición HTTP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b="1" dirty="0"/>
              <a:t>Códigos de estado HTTP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b="1" dirty="0"/>
              <a:t>Código de estado HTTP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b="1" dirty="0"/>
              <a:t>HTTP VS HTTPS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b="1" dirty="0"/>
              <a:t>URL, URI e Hipervínculo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b="1" dirty="0"/>
              <a:t>Análisis con herramientas del navegador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b="1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469" y="787078"/>
            <a:ext cx="5166167" cy="5289630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es-ES"/>
            </a:defPPr>
          </a:lstStyle>
          <a:p>
            <a:pPr algn="l"/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¿Qué es el protocolo HTTP?</a:t>
            </a:r>
            <a:b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MX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Hypertext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 Transfer </a:t>
            </a:r>
            <a:r>
              <a:rPr lang="es-MX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es un protocolo de nivel de aplicación utilizado para la transmisión de información en la web.</a:t>
            </a:r>
            <a:b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Características clave:</a:t>
            </a:r>
            <a:b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Sin estado (</a:t>
            </a:r>
            <a:r>
              <a:rPr lang="es-MX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stateless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Cada petición es independiente.</a:t>
            </a:r>
            <a:b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Basado en texto plano: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Lo hace más fácil de analizar, pero menos seguro (en HTTP).</a:t>
            </a:r>
            <a:b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Cliente-servidor: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El cliente solicita recursos y el servidor responde con datos.</a:t>
            </a:r>
            <a:b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Protocolo fundamental de la Web: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Se usa para navegar sitios, cargar imágenes, enviar formularios, etc.</a:t>
            </a:r>
            <a:br>
              <a:rPr lang="es-MX" dirty="0"/>
            </a:br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01EA391F-0BB0-1E4B-AE2D-83FD0AD900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9CA04-DAAB-8412-909B-FCAE03465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8825"/>
            <a:ext cx="4956833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1360" y="932743"/>
            <a:ext cx="3286015" cy="1200768"/>
          </a:xfrm>
          <a:noFill/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Métodos de petición HTTP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286" y="2133511"/>
            <a:ext cx="5048140" cy="36576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MX" sz="1400" dirty="0"/>
              <a:t>Cada método HTTP define una acción específica que el cliente desea realizar en un recurso: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sz="1400" dirty="0"/>
              <a:t>GET: Recupera información del servidor sin modificarla. Ejemplo: ver una página web.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sz="1400" dirty="0"/>
              <a:t>POST: Envía datos al servidor para que se procesen. Ejemplo: enviar un formulario de contacto.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sz="1400" dirty="0"/>
              <a:t>PUT: Reemplaza completamente un recurso. Ejemplo: subir una nueva versión de un documento.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sz="1400" dirty="0"/>
              <a:t>DELETE: Elimina un recurso.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sz="1400" dirty="0"/>
              <a:t>HEAD: Solicita solo los encabezados de la respuesta, sin el cuerpo.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sz="1400" dirty="0"/>
              <a:t>OPTIONS: Consulta los métodos que el servidor permite para un recurso.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MX" sz="1400" dirty="0"/>
              <a:t>PATCH: Modifica parcialmente un recurso (solo los cambios necesarios).</a:t>
            </a:r>
            <a:endParaRPr lang="es-E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B8E5C3-C901-51AB-1C27-F07398BC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4" y="1905308"/>
            <a:ext cx="4396641" cy="33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Códigos de estado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9347200" cy="3457575"/>
          </a:xfr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</a:lstStyle>
          <a:p>
            <a:r>
              <a:rPr lang="es-MX" sz="1600" dirty="0"/>
              <a:t>Los </a:t>
            </a:r>
            <a:r>
              <a:rPr lang="es-MX" sz="1600" b="1" dirty="0"/>
              <a:t>códigos de estado</a:t>
            </a:r>
            <a:r>
              <a:rPr lang="es-MX" sz="1600" dirty="0"/>
              <a:t> indican si una solicitud HTTP se ha realizado correctamente o no. Clasificación por rango: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1xx – Informativos:</a:t>
            </a:r>
            <a:r>
              <a:rPr lang="es-MX" sz="1600" dirty="0"/>
              <a:t> La solicitud fue recibida y se continúa procesando.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Ejemplo: 100 Continue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2xx – Éxito:</a:t>
            </a:r>
            <a:r>
              <a:rPr lang="es-MX" sz="1600" dirty="0"/>
              <a:t> La acción fue recibida, entendida y aceptada.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200 OK – Solicitud exitosa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201 </a:t>
            </a:r>
            <a:r>
              <a:rPr lang="es-MX" sz="1600" dirty="0" err="1"/>
              <a:t>Created</a:t>
            </a:r>
            <a:r>
              <a:rPr lang="es-MX" sz="1600" dirty="0"/>
              <a:t> – Recurso creado correctamente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3xx – Redirección:</a:t>
            </a:r>
            <a:r>
              <a:rPr lang="es-MX" sz="1600" dirty="0"/>
              <a:t> El cliente debe tomar acciones adicionales.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301 Moved </a:t>
            </a:r>
            <a:r>
              <a:rPr lang="es-MX" sz="1600" dirty="0" err="1"/>
              <a:t>Permanently</a:t>
            </a:r>
            <a:r>
              <a:rPr lang="es-MX" sz="1600" dirty="0"/>
              <a:t> – El recurso se ha movido permanentemente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302 </a:t>
            </a:r>
            <a:r>
              <a:rPr lang="es-MX" sz="1600" dirty="0" err="1"/>
              <a:t>Found</a:t>
            </a:r>
            <a:r>
              <a:rPr lang="es-MX" sz="1600" dirty="0"/>
              <a:t> – El recurso fue encontrado en otra ubicación temporal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4xx – Errores del cliente:</a:t>
            </a:r>
            <a:r>
              <a:rPr lang="es-MX" sz="1600" dirty="0"/>
              <a:t> Hubo un problema con la solicitud.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400 </a:t>
            </a:r>
            <a:r>
              <a:rPr lang="es-MX" sz="1600" dirty="0" err="1"/>
              <a:t>Bad</a:t>
            </a:r>
            <a:r>
              <a:rPr lang="es-MX" sz="1600" dirty="0"/>
              <a:t> </a:t>
            </a:r>
            <a:r>
              <a:rPr lang="es-MX" sz="1600" dirty="0" err="1"/>
              <a:t>Request</a:t>
            </a:r>
            <a:r>
              <a:rPr lang="es-MX" sz="1600" dirty="0"/>
              <a:t> – La solicitud tiene sintaxis incorrecta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401 </a:t>
            </a:r>
            <a:r>
              <a:rPr lang="es-MX" sz="1600" dirty="0" err="1"/>
              <a:t>Unauthorized</a:t>
            </a:r>
            <a:r>
              <a:rPr lang="es-MX" sz="1600" dirty="0"/>
              <a:t> – Requiere autenticación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403 </a:t>
            </a:r>
            <a:r>
              <a:rPr lang="es-MX" sz="1600" dirty="0" err="1"/>
              <a:t>Forbidden</a:t>
            </a:r>
            <a:r>
              <a:rPr lang="es-MX" sz="1600" dirty="0"/>
              <a:t> – Acceso prohibido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404 </a:t>
            </a:r>
            <a:r>
              <a:rPr lang="es-MX" sz="1600" dirty="0" err="1"/>
              <a:t>Not</a:t>
            </a:r>
            <a:r>
              <a:rPr lang="es-MX" sz="1600" dirty="0"/>
              <a:t> </a:t>
            </a:r>
            <a:r>
              <a:rPr lang="es-MX" sz="1600" dirty="0" err="1"/>
              <a:t>Found</a:t>
            </a:r>
            <a:r>
              <a:rPr lang="es-MX" sz="1600" dirty="0"/>
              <a:t> – El recurso no existe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b="1" dirty="0"/>
              <a:t>5xx – Errores del servidor:</a:t>
            </a:r>
            <a:r>
              <a:rPr lang="es-MX" sz="1600" dirty="0"/>
              <a:t> El servidor falló al procesar la solicitud.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500 </a:t>
            </a:r>
            <a:r>
              <a:rPr lang="es-MX" sz="1600" dirty="0" err="1"/>
              <a:t>Internal</a:t>
            </a:r>
            <a:r>
              <a:rPr lang="es-MX" sz="1600" dirty="0"/>
              <a:t> Server Error – Error interno en el servidor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502 </a:t>
            </a:r>
            <a:r>
              <a:rPr lang="es-MX" sz="1600" dirty="0" err="1"/>
              <a:t>Bad</a:t>
            </a:r>
            <a:r>
              <a:rPr lang="es-MX" sz="1600" dirty="0"/>
              <a:t> Gateway – Mala respuesta del servidor intermedio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600" dirty="0"/>
              <a:t>503 </a:t>
            </a:r>
            <a:r>
              <a:rPr lang="es-MX" sz="1600" dirty="0" err="1"/>
              <a:t>Service</a:t>
            </a:r>
            <a:r>
              <a:rPr lang="es-MX" sz="1600" dirty="0"/>
              <a:t> </a:t>
            </a:r>
            <a:r>
              <a:rPr lang="es-MX" sz="1600" dirty="0" err="1"/>
              <a:t>Unavailable</a:t>
            </a:r>
            <a:r>
              <a:rPr lang="es-MX" sz="1600" dirty="0"/>
              <a:t> – El servidor no está disponible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Códigos de estado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9347200" cy="3457575"/>
          </a:xfr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</a:lstStyle>
          <a:p>
            <a:pPr>
              <a:buFont typeface="Arial" panose="020B0604020202020204" pitchFamily="34" charset="0"/>
              <a:buChar char="•"/>
            </a:pPr>
            <a:r>
              <a:rPr lang="es-MX" sz="1400" b="1" dirty="0"/>
              <a:t>4xx – Errores del cliente:</a:t>
            </a:r>
            <a:r>
              <a:rPr lang="es-MX" sz="1400" dirty="0"/>
              <a:t> Hubo un problema con la solicitud.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/>
              <a:t>400 </a:t>
            </a:r>
            <a:r>
              <a:rPr lang="es-MX" sz="1400" dirty="0" err="1"/>
              <a:t>Bad</a:t>
            </a:r>
            <a:r>
              <a:rPr lang="es-MX" sz="1400" dirty="0"/>
              <a:t> </a:t>
            </a:r>
            <a:r>
              <a:rPr lang="es-MX" sz="1400" dirty="0" err="1"/>
              <a:t>Request</a:t>
            </a:r>
            <a:r>
              <a:rPr lang="es-MX" sz="1400" dirty="0"/>
              <a:t> – La solicitud tiene sintaxis incorrecta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/>
              <a:t>401 </a:t>
            </a:r>
            <a:r>
              <a:rPr lang="es-MX" sz="1400" dirty="0" err="1"/>
              <a:t>Unauthorized</a:t>
            </a:r>
            <a:r>
              <a:rPr lang="es-MX" sz="1400" dirty="0"/>
              <a:t> – Requiere autenticación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/>
              <a:t>403 </a:t>
            </a:r>
            <a:r>
              <a:rPr lang="es-MX" sz="1400" dirty="0" err="1"/>
              <a:t>Forbidden</a:t>
            </a:r>
            <a:r>
              <a:rPr lang="es-MX" sz="1400" dirty="0"/>
              <a:t> – Acceso prohibido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/>
              <a:t>404 </a:t>
            </a:r>
            <a:r>
              <a:rPr lang="es-MX" sz="1400" dirty="0" err="1"/>
              <a:t>Not</a:t>
            </a:r>
            <a:r>
              <a:rPr lang="es-MX" sz="1400" dirty="0"/>
              <a:t> </a:t>
            </a:r>
            <a:r>
              <a:rPr lang="es-MX" sz="1400" dirty="0" err="1"/>
              <a:t>Found</a:t>
            </a:r>
            <a:r>
              <a:rPr lang="es-MX" sz="1400" dirty="0"/>
              <a:t> – El recurso no existe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400" b="1" dirty="0"/>
              <a:t>5xx – Errores del servidor:</a:t>
            </a:r>
            <a:r>
              <a:rPr lang="es-MX" sz="1400" dirty="0"/>
              <a:t> El servidor falló al procesar la solicitud.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/>
              <a:t>500 </a:t>
            </a:r>
            <a:r>
              <a:rPr lang="es-MX" sz="1400" dirty="0" err="1"/>
              <a:t>Internal</a:t>
            </a:r>
            <a:r>
              <a:rPr lang="es-MX" sz="1400" dirty="0"/>
              <a:t> Server Error – Error interno en el servidor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/>
              <a:t>502 </a:t>
            </a:r>
            <a:r>
              <a:rPr lang="es-MX" sz="1400" dirty="0" err="1"/>
              <a:t>Bad</a:t>
            </a:r>
            <a:r>
              <a:rPr lang="es-MX" sz="1400" dirty="0"/>
              <a:t> Gateway – Mala respuesta del servidor intermedio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400" dirty="0"/>
              <a:t>503 </a:t>
            </a:r>
            <a:r>
              <a:rPr lang="es-MX" sz="1400" dirty="0" err="1"/>
              <a:t>Service</a:t>
            </a:r>
            <a:r>
              <a:rPr lang="es-MX" sz="1400" dirty="0"/>
              <a:t> </a:t>
            </a:r>
            <a:r>
              <a:rPr lang="es-MX" sz="1400" dirty="0" err="1"/>
              <a:t>Unavailable</a:t>
            </a:r>
            <a:r>
              <a:rPr lang="es-MX" sz="1400" dirty="0"/>
              <a:t> – El servidor no está disponible</a:t>
            </a:r>
          </a:p>
        </p:txBody>
      </p:sp>
    </p:spTree>
    <p:extLst>
      <p:ext uri="{BB962C8B-B14F-4D97-AF65-F5344CB8AC3E}">
        <p14:creationId xmlns:p14="http://schemas.microsoft.com/office/powerpoint/2010/main" val="240517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38" y="1047487"/>
            <a:ext cx="5202939" cy="11913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HTTP VS HTTPS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0023648-B211-8082-A34D-E40A37128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111030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4865667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5676957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8287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MX" b="1"/>
                        <a:t>Característica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1"/>
                        <a:t>HTTP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b="1" dirty="0"/>
                        <a:t>HTTPS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127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MX"/>
                        <a:t>Seguridad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No cifrado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Cifrado con SSL/TLS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236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MX"/>
                        <a:t>Puerto por defecto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443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185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MX"/>
                        <a:t>Autenticación del servidor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Sí, con certificado digital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106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MX"/>
                        <a:t>Integridad de los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No garantiza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Sí, detecta alteraciones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8322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MX"/>
                        <a:t>Velocidad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Ligeramente más rápida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Ligeramente más lenta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02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MX" dirty="0"/>
                        <a:t>Indicador en navegador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/>
                        <a:t>No tiene candado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Candado visible (🔒)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6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URL, URI e Hipervínculo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BC88F88-973E-E35C-325C-8ABD63F92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3609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URL (</a:t>
            </a: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Uniform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Locator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b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Especifica la localización exacta de un recurso en Internet y cómo acceder a él.</a:t>
            </a:r>
            <a:b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MX" altLang="es-MX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Ejemplo: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https://www.ejemplo.com/blog/post1</a:t>
            </a:r>
            <a:endParaRPr kumimoji="0" lang="es-MX" altLang="es-MX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URI (</a:t>
            </a: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Uniform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Identifier</a:t>
            </a: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b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Identificador más general; puede ser una URL o un URN. No siempre indica cómo acceder al recurso.</a:t>
            </a:r>
            <a:b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MX" altLang="es-MX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Ejemplo: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urn:isbn:0451450523</a:t>
            </a:r>
            <a:r>
              <a:rPr kumimoji="0" lang="es-MX" altLang="es-MX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(para un libro)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Hipervínculo:</a:t>
            </a:r>
            <a:b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 el texto o elemento </a:t>
            </a:r>
            <a:r>
              <a:rPr kumimoji="0" lang="es-MX" altLang="es-MX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clicable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enlaza a una URL.</a:t>
            </a:r>
            <a:b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s-MX" altLang="es-MX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Ejemplo: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Ir al sitio web</a:t>
            </a: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lo que ves como texto es el hipervínculo, lo que está detrás es la URL.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Análisis con herramientas del navegador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78F7270C-8D79-6C3A-CB0A-476BE18AFB9F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3953789236"/>
              </p:ext>
            </p:extLst>
          </p:nvPr>
        </p:nvGraphicFramePr>
        <p:xfrm>
          <a:off x="1704975" y="2219325"/>
          <a:ext cx="9315450" cy="344537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105150">
                  <a:extLst>
                    <a:ext uri="{9D8B030D-6E8A-4147-A177-3AD203B41FA5}">
                      <a16:colId xmlns:a16="http://schemas.microsoft.com/office/drawing/2014/main" val="189653147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1910397063"/>
                    </a:ext>
                  </a:extLst>
                </a:gridCol>
                <a:gridCol w="3105150">
                  <a:extLst>
                    <a:ext uri="{9D8B030D-6E8A-4147-A177-3AD203B41FA5}">
                      <a16:colId xmlns:a16="http://schemas.microsoft.com/office/drawing/2014/main" val="2541907899"/>
                    </a:ext>
                  </a:extLst>
                </a:gridCol>
              </a:tblGrid>
              <a:tr h="713682">
                <a:tc>
                  <a:txBody>
                    <a:bodyPr/>
                    <a:lstStyle/>
                    <a:p>
                      <a:r>
                        <a:rPr lang="es-MX" sz="1100"/>
                        <a:t>URL</a:t>
                      </a:r>
                    </a:p>
                  </a:txBody>
                  <a:tcPr marL="35477" marR="35477" marT="17739" marB="17739" anchor="ctr"/>
                </a:tc>
                <a:tc>
                  <a:txBody>
                    <a:bodyPr/>
                    <a:lstStyle/>
                    <a:p>
                      <a:r>
                        <a:rPr lang="es-MX" sz="1100"/>
                        <a:t>Código de estado</a:t>
                      </a:r>
                    </a:p>
                  </a:txBody>
                  <a:tcPr marL="35477" marR="35477" marT="17739" marB="17739" anchor="ctr"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Descripción</a:t>
                      </a:r>
                    </a:p>
                  </a:txBody>
                  <a:tcPr marL="35477" marR="35477" marT="17739" marB="17739" anchor="ctr"/>
                </a:tc>
                <a:extLst>
                  <a:ext uri="{0D108BD9-81ED-4DB2-BD59-A6C34878D82A}">
                    <a16:rowId xmlns:a16="http://schemas.microsoft.com/office/drawing/2014/main" val="778068748"/>
                  </a:ext>
                </a:extLst>
              </a:tr>
              <a:tr h="713682">
                <a:tc>
                  <a:txBody>
                    <a:bodyPr/>
                    <a:lstStyle/>
                    <a:p>
                      <a:r>
                        <a:rPr lang="es-MX" sz="1100" dirty="0"/>
                        <a:t>https://www.google.com</a:t>
                      </a:r>
                    </a:p>
                  </a:txBody>
                  <a:tcPr marL="35477" marR="35477" marT="17739" marB="17739" anchor="ctr"/>
                </a:tc>
                <a:tc>
                  <a:txBody>
                    <a:bodyPr/>
                    <a:lstStyle/>
                    <a:p>
                      <a:r>
                        <a:rPr lang="es-MX" sz="1100"/>
                        <a:t>200 OK</a:t>
                      </a:r>
                    </a:p>
                  </a:txBody>
                  <a:tcPr marL="35477" marR="35477" marT="17739" marB="17739" anchor="ctr"/>
                </a:tc>
                <a:tc>
                  <a:txBody>
                    <a:bodyPr/>
                    <a:lstStyle/>
                    <a:p>
                      <a:r>
                        <a:rPr lang="es-MX" sz="1100"/>
                        <a:t>Página cargada exitosamente</a:t>
                      </a:r>
                    </a:p>
                  </a:txBody>
                  <a:tcPr marL="35477" marR="35477" marT="17739" marB="17739" anchor="ctr"/>
                </a:tc>
                <a:extLst>
                  <a:ext uri="{0D108BD9-81ED-4DB2-BD59-A6C34878D82A}">
                    <a16:rowId xmlns:a16="http://schemas.microsoft.com/office/drawing/2014/main" val="3991060217"/>
                  </a:ext>
                </a:extLst>
              </a:tr>
              <a:tr h="768754">
                <a:tc>
                  <a:txBody>
                    <a:bodyPr/>
                    <a:lstStyle/>
                    <a:p>
                      <a:r>
                        <a:rPr lang="es-MX" sz="1100"/>
                        <a:t>https://httpstat.us/404</a:t>
                      </a:r>
                    </a:p>
                  </a:txBody>
                  <a:tcPr marL="35477" marR="35477" marT="17739" marB="17739" anchor="ctr"/>
                </a:tc>
                <a:tc>
                  <a:txBody>
                    <a:bodyPr/>
                    <a:lstStyle/>
                    <a:p>
                      <a:r>
                        <a:rPr lang="es-MX" sz="1100"/>
                        <a:t>404 Not Found</a:t>
                      </a:r>
                    </a:p>
                  </a:txBody>
                  <a:tcPr marL="35477" marR="35477" marT="17739" marB="17739" anchor="ctr"/>
                </a:tc>
                <a:tc>
                  <a:txBody>
                    <a:bodyPr/>
                    <a:lstStyle/>
                    <a:p>
                      <a:r>
                        <a:rPr lang="es-MX" sz="1100"/>
                        <a:t>Página no existe</a:t>
                      </a:r>
                    </a:p>
                  </a:txBody>
                  <a:tcPr marL="35477" marR="35477" marT="17739" marB="17739" anchor="ctr"/>
                </a:tc>
                <a:extLst>
                  <a:ext uri="{0D108BD9-81ED-4DB2-BD59-A6C34878D82A}">
                    <a16:rowId xmlns:a16="http://schemas.microsoft.com/office/drawing/2014/main" val="2027436478"/>
                  </a:ext>
                </a:extLst>
              </a:tr>
              <a:tr h="1249252">
                <a:tc>
                  <a:txBody>
                    <a:bodyPr/>
                    <a:lstStyle/>
                    <a:p>
                      <a:r>
                        <a:rPr lang="es-MX" sz="1100"/>
                        <a:t>https://httpstat.us/503</a:t>
                      </a:r>
                    </a:p>
                  </a:txBody>
                  <a:tcPr marL="35477" marR="35477" marT="17739" marB="17739" anchor="ctr"/>
                </a:tc>
                <a:tc>
                  <a:txBody>
                    <a:bodyPr/>
                    <a:lstStyle/>
                    <a:p>
                      <a:r>
                        <a:rPr lang="es-MX" sz="1100"/>
                        <a:t>503 Service Unavailable</a:t>
                      </a:r>
                    </a:p>
                  </a:txBody>
                  <a:tcPr marL="35477" marR="35477" marT="17739" marB="17739" anchor="ctr"/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El servidor no puede procesar la solicitud</a:t>
                      </a:r>
                    </a:p>
                  </a:txBody>
                  <a:tcPr marL="35477" marR="35477" marT="17739" marB="17739" anchor="ctr"/>
                </a:tc>
                <a:extLst>
                  <a:ext uri="{0D108BD9-81ED-4DB2-BD59-A6C34878D82A}">
                    <a16:rowId xmlns:a16="http://schemas.microsoft.com/office/drawing/2014/main" val="2534053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18889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54_TF10081922_Win32" id="{844886B3-BF47-497B-B4FE-2EF751E8CA35}" vid="{A6C54B32-D796-482B-83D4-8010EA1494B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{CAA56A54-FB1B-4C8A-8BCE-D3489649DF8D}tf10081922_win32</Template>
  <TotalTime>65</TotalTime>
  <Words>897</Words>
  <Application>Microsoft Office PowerPoint</Application>
  <PresentationFormat>Panorámica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Aptos</vt:lpstr>
      <vt:lpstr>Arial</vt:lpstr>
      <vt:lpstr>Arial Unicode MS</vt:lpstr>
      <vt:lpstr>Calibri</vt:lpstr>
      <vt:lpstr>Quire Sans Pro Light</vt:lpstr>
      <vt:lpstr>Tisa Offc Serif Pro</vt:lpstr>
      <vt:lpstr>Personalizar</vt:lpstr>
      <vt:lpstr>HTTP, HTTPS, métodos de petición, códigos de estado y estructura de URL  Diaz Gonzalez Paul Omar 01/07/2025 Actividad 1 - Protocolos</vt:lpstr>
      <vt:lpstr>Indice</vt:lpstr>
      <vt:lpstr>¿Qué es el protocolo HTTP?  HTTP (Hypertext Transfer Protocol) es un protocolo de nivel de aplicación utilizado para la transmisión de información en la web.  Características clave: *Sin estado (stateless): Cada petición es independiente. *Basado en texto plano: Lo hace más fácil de analizar, pero menos seguro (en HTTP). *Cliente-servidor: El cliente solicita recursos y el servidor responde con datos. *Protocolo fundamental de la Web: Se usa para navegar sitios, cargar imágenes, enviar formularios, etc. </vt:lpstr>
      <vt:lpstr>Métodos de petición HTTP</vt:lpstr>
      <vt:lpstr>Códigos de estado HTTP</vt:lpstr>
      <vt:lpstr>Códigos de estado HTTP</vt:lpstr>
      <vt:lpstr>HTTP VS HTTPS</vt:lpstr>
      <vt:lpstr>URL, URI e Hipervínculo</vt:lpstr>
      <vt:lpstr>Análisis con herramientas del navegador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HTTP, HTTPS, métodos de petición, códigos de estado y estructura de URL  Diaz Gonzalez Paul Omar 01/07/2025 Actividad 1 - Protocolos</dc:title>
  <dc:creator>DIAZ GONZALEZ, PAUL OMAR</dc:creator>
  <cp:lastModifiedBy>DIAZ GONZALEZ, PAUL OMAR</cp:lastModifiedBy>
  <cp:revision>1</cp:revision>
  <dcterms:created xsi:type="dcterms:W3CDTF">2025-07-01T23:39:52Z</dcterms:created>
  <dcterms:modified xsi:type="dcterms:W3CDTF">2025-07-02T00:45:18Z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